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3" r:id="rId1"/>
  </p:sldMasterIdLst>
  <p:notesMasterIdLst>
    <p:notesMasterId r:id="rId39"/>
  </p:notesMasterIdLst>
  <p:sldIdLst>
    <p:sldId id="256" r:id="rId2"/>
    <p:sldId id="296" r:id="rId3"/>
    <p:sldId id="264" r:id="rId4"/>
    <p:sldId id="287" r:id="rId5"/>
    <p:sldId id="309" r:id="rId6"/>
    <p:sldId id="268" r:id="rId7"/>
    <p:sldId id="325" r:id="rId8"/>
    <p:sldId id="280" r:id="rId9"/>
    <p:sldId id="326" r:id="rId10"/>
    <p:sldId id="327" r:id="rId11"/>
    <p:sldId id="328" r:id="rId12"/>
    <p:sldId id="329" r:id="rId13"/>
    <p:sldId id="330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39" r:id="rId23"/>
    <p:sldId id="340" r:id="rId24"/>
    <p:sldId id="341" r:id="rId25"/>
    <p:sldId id="334" r:id="rId26"/>
    <p:sldId id="342" r:id="rId27"/>
    <p:sldId id="343" r:id="rId28"/>
    <p:sldId id="344" r:id="rId29"/>
    <p:sldId id="298" r:id="rId30"/>
    <p:sldId id="323" r:id="rId31"/>
    <p:sldId id="311" r:id="rId32"/>
    <p:sldId id="314" r:id="rId33"/>
    <p:sldId id="312" r:id="rId34"/>
    <p:sldId id="338" r:id="rId35"/>
    <p:sldId id="295" r:id="rId36"/>
    <p:sldId id="286" r:id="rId37"/>
    <p:sldId id="34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01BC06-AF14-4A5E-81E9-E8C445C7A9FD}">
          <p14:sldIdLst>
            <p14:sldId id="256"/>
            <p14:sldId id="296"/>
            <p14:sldId id="264"/>
            <p14:sldId id="287"/>
            <p14:sldId id="309"/>
          </p14:sldIdLst>
        </p14:section>
        <p14:section name="Overview" id="{31EC58E5-A02D-40A8-8330-D5C0F071A8D8}">
          <p14:sldIdLst>
            <p14:sldId id="268"/>
            <p14:sldId id="325"/>
            <p14:sldId id="280"/>
          </p14:sldIdLst>
        </p14:section>
        <p14:section name="Michael" id="{8F58595B-6133-4A09-BF16-4BED756E2156}">
          <p14:sldIdLst>
            <p14:sldId id="326"/>
            <p14:sldId id="327"/>
            <p14:sldId id="328"/>
            <p14:sldId id="329"/>
            <p14:sldId id="330"/>
          </p14:sldIdLst>
        </p14:section>
        <p14:section name="Hardware" id="{5DD1906E-DABE-48D1-89BB-0045F23C9784}">
          <p14:sldIdLst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</p14:sldIdLst>
        </p14:section>
        <p14:section name="PCB" id="{1093E2CA-9CD6-4BA0-B55B-4AE1F3E93B5C}">
          <p14:sldIdLst>
            <p14:sldId id="339"/>
            <p14:sldId id="340"/>
            <p14:sldId id="341"/>
            <p14:sldId id="334"/>
            <p14:sldId id="342"/>
            <p14:sldId id="343"/>
            <p14:sldId id="344"/>
          </p14:sldIdLst>
        </p14:section>
        <p14:section name="Audio Processing" id="{1912B86F-4395-46B0-9A4A-E53CE611351B}">
          <p14:sldIdLst>
            <p14:sldId id="298"/>
            <p14:sldId id="323"/>
            <p14:sldId id="311"/>
            <p14:sldId id="314"/>
            <p14:sldId id="312"/>
            <p14:sldId id="338"/>
          </p14:sldIdLst>
        </p14:section>
        <p14:section name="Application" id="{696934E9-5A8C-45ED-AE5C-D21AA0008680}">
          <p14:sldIdLst>
            <p14:sldId id="295"/>
            <p14:sldId id="286"/>
            <p14:sldId id="3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3" autoAdjust="0"/>
    <p:restoredTop sz="73854" autoAdjust="0"/>
  </p:normalViewPr>
  <p:slideViewPr>
    <p:cSldViewPr snapToGrid="0">
      <p:cViewPr varScale="1">
        <p:scale>
          <a:sx n="70" d="100"/>
          <a:sy n="70" d="100"/>
        </p:scale>
        <p:origin x="153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Progress Chart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Progress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65000"/>
                    <a:tint val="100000"/>
                    <a:shade val="85000"/>
                    <a:satMod val="100000"/>
                    <a:lumMod val="100000"/>
                  </a:schemeClr>
                </a:gs>
                <a:gs pos="100000">
                  <a:schemeClr val="accent2">
                    <a:shade val="65000"/>
                    <a:tint val="90000"/>
                    <a:shade val="100000"/>
                    <a:satMod val="150000"/>
                    <a:lum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50800" dist="12700" dir="5400000" algn="ctr" rotWithShape="0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Testing</c:v>
                </c:pt>
                <c:pt idx="2">
                  <c:v>Prototyping</c:v>
                </c:pt>
                <c:pt idx="3">
                  <c:v>Design</c:v>
                </c:pt>
                <c:pt idx="4">
                  <c:v>Research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50</c:v>
                </c:pt>
                <c:pt idx="1">
                  <c:v>20</c:v>
                </c:pt>
                <c:pt idx="2">
                  <c:v>35</c:v>
                </c:pt>
                <c:pt idx="3">
                  <c:v>50</c:v>
                </c:pt>
                <c:pt idx="4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1-4D1F-A5D3-4E1FA2BED4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85000"/>
                    <a:satMod val="100000"/>
                    <a:lumMod val="100000"/>
                  </a:schemeClr>
                </a:gs>
                <a:gs pos="100000">
                  <a:schemeClr val="accent2">
                    <a:tint val="90000"/>
                    <a:shade val="100000"/>
                    <a:satMod val="150000"/>
                    <a:lum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50800" dist="12700" dir="5400000" algn="ctr" rotWithShape="0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Testing</c:v>
                </c:pt>
                <c:pt idx="2">
                  <c:v>Prototyping</c:v>
                </c:pt>
                <c:pt idx="3">
                  <c:v>Design</c:v>
                </c:pt>
                <c:pt idx="4">
                  <c:v>Research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8E61-4D1F-A5D3-4E1FA2BED4A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65000"/>
                    <a:tint val="100000"/>
                    <a:shade val="85000"/>
                    <a:satMod val="100000"/>
                    <a:lumMod val="100000"/>
                  </a:schemeClr>
                </a:gs>
                <a:gs pos="100000">
                  <a:schemeClr val="accent2">
                    <a:tint val="65000"/>
                    <a:tint val="90000"/>
                    <a:shade val="100000"/>
                    <a:satMod val="150000"/>
                    <a:lum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50800" dist="12700" dir="5400000" algn="ctr" rotWithShape="0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Testing</c:v>
                </c:pt>
                <c:pt idx="2">
                  <c:v>Prototyping</c:v>
                </c:pt>
                <c:pt idx="3">
                  <c:v>Design</c:v>
                </c:pt>
                <c:pt idx="4">
                  <c:v>Research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8E61-4D1F-A5D3-4E1FA2BED4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87462368"/>
        <c:axId val="387461712"/>
      </c:barChart>
      <c:catAx>
        <c:axId val="387462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61712"/>
        <c:crosses val="autoZero"/>
        <c:auto val="1"/>
        <c:lblAlgn val="ctr"/>
        <c:lblOffset val="100"/>
        <c:noMultiLvlLbl val="0"/>
      </c:catAx>
      <c:valAx>
        <c:axId val="387461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Completion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62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97AC9B-75E5-4E10-975F-1E3E0BA1755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89BF132B-952D-414F-AF77-2797D2FD9CF7}">
      <dgm:prSet phldrT="[Text]"/>
      <dgm:spPr/>
      <dgm:t>
        <a:bodyPr/>
        <a:lstStyle/>
        <a:p>
          <a:r>
            <a:rPr lang="en-US" dirty="0"/>
            <a:t>Research</a:t>
          </a:r>
        </a:p>
      </dgm:t>
    </dgm:pt>
    <dgm:pt modelId="{0C6D73C6-5EB3-4FDB-9935-CEFF29CF7E29}" type="parTrans" cxnId="{9D62CD21-C183-4256-8F1B-63E449FB6082}">
      <dgm:prSet/>
      <dgm:spPr/>
      <dgm:t>
        <a:bodyPr/>
        <a:lstStyle/>
        <a:p>
          <a:endParaRPr lang="en-US"/>
        </a:p>
      </dgm:t>
    </dgm:pt>
    <dgm:pt modelId="{961C1F7E-7A4D-4D86-AD3C-D845D60998E6}" type="sibTrans" cxnId="{9D62CD21-C183-4256-8F1B-63E449FB6082}">
      <dgm:prSet/>
      <dgm:spPr/>
      <dgm:t>
        <a:bodyPr/>
        <a:lstStyle/>
        <a:p>
          <a:endParaRPr lang="en-US"/>
        </a:p>
      </dgm:t>
    </dgm:pt>
    <dgm:pt modelId="{577DD618-5B84-407E-99CD-3AC50EE1DA15}">
      <dgm:prSet phldrT="[Text]"/>
      <dgm:spPr/>
      <dgm:t>
        <a:bodyPr/>
        <a:lstStyle/>
        <a:p>
          <a:r>
            <a:rPr lang="en-US" dirty="0"/>
            <a:t>Development</a:t>
          </a:r>
        </a:p>
      </dgm:t>
    </dgm:pt>
    <dgm:pt modelId="{70090BC4-031D-452F-A68A-ED129B2EBA8C}" type="parTrans" cxnId="{5A4BED6F-0A6B-4CC9-A5CF-720C92ED66E5}">
      <dgm:prSet/>
      <dgm:spPr/>
      <dgm:t>
        <a:bodyPr/>
        <a:lstStyle/>
        <a:p>
          <a:endParaRPr lang="en-US"/>
        </a:p>
      </dgm:t>
    </dgm:pt>
    <dgm:pt modelId="{93B35A5D-F292-43D6-8126-165C29E55C9A}" type="sibTrans" cxnId="{5A4BED6F-0A6B-4CC9-A5CF-720C92ED66E5}">
      <dgm:prSet/>
      <dgm:spPr/>
      <dgm:t>
        <a:bodyPr/>
        <a:lstStyle/>
        <a:p>
          <a:endParaRPr lang="en-US"/>
        </a:p>
      </dgm:t>
    </dgm:pt>
    <dgm:pt modelId="{A817446B-F9B7-4EF3-A8B0-6A1709F2EF38}">
      <dgm:prSet phldrT="[Text]"/>
      <dgm:spPr/>
      <dgm:t>
        <a:bodyPr/>
        <a:lstStyle/>
        <a:p>
          <a:r>
            <a:rPr lang="en-US" dirty="0"/>
            <a:t>Testing</a:t>
          </a:r>
        </a:p>
      </dgm:t>
    </dgm:pt>
    <dgm:pt modelId="{BF5C1FEA-27B8-4DA7-A49D-BCB342528094}" type="parTrans" cxnId="{B2EC9C4F-8490-4E58-B580-3D0FCF5E3365}">
      <dgm:prSet/>
      <dgm:spPr/>
      <dgm:t>
        <a:bodyPr/>
        <a:lstStyle/>
        <a:p>
          <a:endParaRPr lang="en-US"/>
        </a:p>
      </dgm:t>
    </dgm:pt>
    <dgm:pt modelId="{DF885216-70EA-417D-ACF2-7CFDB2626179}" type="sibTrans" cxnId="{B2EC9C4F-8490-4E58-B580-3D0FCF5E3365}">
      <dgm:prSet/>
      <dgm:spPr/>
      <dgm:t>
        <a:bodyPr/>
        <a:lstStyle/>
        <a:p>
          <a:endParaRPr lang="en-US"/>
        </a:p>
      </dgm:t>
    </dgm:pt>
    <dgm:pt modelId="{07DBC745-68DE-4347-8342-A7948D5E2D90}">
      <dgm:prSet phldrT="[Text]"/>
      <dgm:spPr/>
      <dgm:t>
        <a:bodyPr/>
        <a:lstStyle/>
        <a:p>
          <a:r>
            <a:rPr lang="en-US" dirty="0"/>
            <a:t>Audio</a:t>
          </a:r>
        </a:p>
      </dgm:t>
    </dgm:pt>
    <dgm:pt modelId="{5910D6DA-9AD7-4469-9C0A-5BFAC63AAC40}" type="parTrans" cxnId="{92478E67-F305-4546-A70D-C94F75EBC9CB}">
      <dgm:prSet/>
      <dgm:spPr/>
      <dgm:t>
        <a:bodyPr/>
        <a:lstStyle/>
        <a:p>
          <a:endParaRPr lang="en-US"/>
        </a:p>
      </dgm:t>
    </dgm:pt>
    <dgm:pt modelId="{E2246C18-F332-4BB3-BF57-9A302C18361A}" type="sibTrans" cxnId="{92478E67-F305-4546-A70D-C94F75EBC9CB}">
      <dgm:prSet/>
      <dgm:spPr/>
      <dgm:t>
        <a:bodyPr/>
        <a:lstStyle/>
        <a:p>
          <a:endParaRPr lang="en-US"/>
        </a:p>
      </dgm:t>
    </dgm:pt>
    <dgm:pt modelId="{27F3DD86-5E86-4CAF-8643-A1962CAAA7A6}">
      <dgm:prSet phldrT="[Text]"/>
      <dgm:spPr/>
      <dgm:t>
        <a:bodyPr/>
        <a:lstStyle/>
        <a:p>
          <a:endParaRPr lang="en-US" dirty="0"/>
        </a:p>
      </dgm:t>
    </dgm:pt>
    <dgm:pt modelId="{B6E560C1-962C-4045-8B4E-993EACE92777}" type="parTrans" cxnId="{70825CCE-1FFA-4D3D-877A-D44D47517DBF}">
      <dgm:prSet/>
      <dgm:spPr/>
      <dgm:t>
        <a:bodyPr/>
        <a:lstStyle/>
        <a:p>
          <a:endParaRPr lang="en-US"/>
        </a:p>
      </dgm:t>
    </dgm:pt>
    <dgm:pt modelId="{5B16B7E8-C91F-4F4F-A00E-4E893B17733D}" type="sibTrans" cxnId="{70825CCE-1FFA-4D3D-877A-D44D47517DBF}">
      <dgm:prSet/>
      <dgm:spPr/>
      <dgm:t>
        <a:bodyPr/>
        <a:lstStyle/>
        <a:p>
          <a:endParaRPr lang="en-US"/>
        </a:p>
      </dgm:t>
    </dgm:pt>
    <dgm:pt modelId="{C5255584-5368-4BAF-B5D6-84C1698D3FDB}">
      <dgm:prSet phldrT="[Text]"/>
      <dgm:spPr/>
      <dgm:t>
        <a:bodyPr/>
        <a:lstStyle/>
        <a:p>
          <a:r>
            <a:rPr lang="en-US" dirty="0"/>
            <a:t>Raspberry Pi</a:t>
          </a:r>
        </a:p>
      </dgm:t>
    </dgm:pt>
    <dgm:pt modelId="{5D679CC7-5B36-4BA0-A734-583181E5EEE4}" type="sibTrans" cxnId="{11FEDC5D-DB56-4506-A89F-DB6D42B512DD}">
      <dgm:prSet/>
      <dgm:spPr/>
      <dgm:t>
        <a:bodyPr/>
        <a:lstStyle/>
        <a:p>
          <a:endParaRPr lang="en-US"/>
        </a:p>
      </dgm:t>
    </dgm:pt>
    <dgm:pt modelId="{206D8BFD-F910-41F7-A907-EF1168ED6E87}" type="parTrans" cxnId="{11FEDC5D-DB56-4506-A89F-DB6D42B512DD}">
      <dgm:prSet/>
      <dgm:spPr/>
      <dgm:t>
        <a:bodyPr/>
        <a:lstStyle/>
        <a:p>
          <a:endParaRPr lang="en-US"/>
        </a:p>
      </dgm:t>
    </dgm:pt>
    <dgm:pt modelId="{C74DBD48-34C2-49F3-93FE-CCF0AF31A746}">
      <dgm:prSet phldrT="[Text]"/>
      <dgm:spPr/>
      <dgm:t>
        <a:bodyPr/>
        <a:lstStyle/>
        <a:p>
          <a:r>
            <a:rPr lang="en-US" dirty="0"/>
            <a:t>Prototypes</a:t>
          </a:r>
        </a:p>
      </dgm:t>
    </dgm:pt>
    <dgm:pt modelId="{86C9B109-2B4C-4C48-BDD8-BBA226A04576}" type="sibTrans" cxnId="{6CB104C9-F6AF-4497-8598-171E00F470B4}">
      <dgm:prSet/>
      <dgm:spPr/>
      <dgm:t>
        <a:bodyPr/>
        <a:lstStyle/>
        <a:p>
          <a:endParaRPr lang="en-US"/>
        </a:p>
      </dgm:t>
    </dgm:pt>
    <dgm:pt modelId="{928458EC-EDDF-4905-B514-777EF5BE392D}" type="parTrans" cxnId="{6CB104C9-F6AF-4497-8598-171E00F470B4}">
      <dgm:prSet/>
      <dgm:spPr/>
      <dgm:t>
        <a:bodyPr/>
        <a:lstStyle/>
        <a:p>
          <a:endParaRPr lang="en-US"/>
        </a:p>
      </dgm:t>
    </dgm:pt>
    <dgm:pt modelId="{D3A98E68-A5AF-4BEE-82DC-57F41A960878}">
      <dgm:prSet phldrT="[Text]"/>
      <dgm:spPr/>
      <dgm:t>
        <a:bodyPr/>
        <a:lstStyle/>
        <a:p>
          <a:r>
            <a:rPr lang="en-US" dirty="0"/>
            <a:t>PCB Design</a:t>
          </a:r>
        </a:p>
      </dgm:t>
    </dgm:pt>
    <dgm:pt modelId="{BB47FA3E-DFC5-4D3B-B19C-896278869F5A}" type="sibTrans" cxnId="{E59D8836-8032-4B69-9062-CBE5B45ECEE7}">
      <dgm:prSet/>
      <dgm:spPr/>
      <dgm:t>
        <a:bodyPr/>
        <a:lstStyle/>
        <a:p>
          <a:endParaRPr lang="en-US"/>
        </a:p>
      </dgm:t>
    </dgm:pt>
    <dgm:pt modelId="{E6E43529-94AC-414F-9BD2-2D8C2D3A0CC3}" type="parTrans" cxnId="{E59D8836-8032-4B69-9062-CBE5B45ECEE7}">
      <dgm:prSet/>
      <dgm:spPr/>
      <dgm:t>
        <a:bodyPr/>
        <a:lstStyle/>
        <a:p>
          <a:endParaRPr lang="en-US"/>
        </a:p>
      </dgm:t>
    </dgm:pt>
    <dgm:pt modelId="{2DC4D5FF-A0DC-41D4-B937-2F1FD306E149}">
      <dgm:prSet phldrT="[Text]"/>
      <dgm:spPr/>
      <dgm:t>
        <a:bodyPr/>
        <a:lstStyle/>
        <a:p>
          <a:r>
            <a:rPr lang="en-US" dirty="0"/>
            <a:t>Neural Networks</a:t>
          </a:r>
        </a:p>
      </dgm:t>
    </dgm:pt>
    <dgm:pt modelId="{918906F7-427A-4255-A20A-E658B11F6A3F}" type="sibTrans" cxnId="{0017C2A5-7A8D-457B-A1EC-3001957C5B73}">
      <dgm:prSet/>
      <dgm:spPr/>
      <dgm:t>
        <a:bodyPr/>
        <a:lstStyle/>
        <a:p>
          <a:endParaRPr lang="en-US"/>
        </a:p>
      </dgm:t>
    </dgm:pt>
    <dgm:pt modelId="{0A9A51D9-0DCB-4A43-B332-98CAD581238D}" type="parTrans" cxnId="{0017C2A5-7A8D-457B-A1EC-3001957C5B73}">
      <dgm:prSet/>
      <dgm:spPr/>
      <dgm:t>
        <a:bodyPr/>
        <a:lstStyle/>
        <a:p>
          <a:endParaRPr lang="en-US"/>
        </a:p>
      </dgm:t>
    </dgm:pt>
    <dgm:pt modelId="{7E2C2DC0-6AF5-41F8-8380-8B230750A362}">
      <dgm:prSet phldrT="[Text]"/>
      <dgm:spPr/>
      <dgm:t>
        <a:bodyPr/>
        <a:lstStyle/>
        <a:p>
          <a:r>
            <a:rPr lang="en-US" dirty="0"/>
            <a:t>PCB</a:t>
          </a:r>
        </a:p>
      </dgm:t>
    </dgm:pt>
    <dgm:pt modelId="{C9A5F778-4386-41A7-B656-F508DC00DC61}" type="parTrans" cxnId="{F8F222F6-C93D-4CE4-AEFF-80274FE4689D}">
      <dgm:prSet/>
      <dgm:spPr/>
    </dgm:pt>
    <dgm:pt modelId="{34286E7F-B5ED-484F-B7F0-3FBCEEADBD35}" type="sibTrans" cxnId="{F8F222F6-C93D-4CE4-AEFF-80274FE4689D}">
      <dgm:prSet/>
      <dgm:spPr/>
    </dgm:pt>
    <dgm:pt modelId="{A3415ED2-A4A4-4708-BF74-D4B9B17D7C2B}">
      <dgm:prSet phldrT="[Text]"/>
      <dgm:spPr/>
      <dgm:t>
        <a:bodyPr/>
        <a:lstStyle/>
        <a:p>
          <a:endParaRPr lang="en-US" dirty="0"/>
        </a:p>
      </dgm:t>
    </dgm:pt>
    <dgm:pt modelId="{67BC4879-55DF-44B4-9411-D18EC637F7A6}" type="parTrans" cxnId="{2F2012ED-26AF-40E0-8291-5480B4A0237C}">
      <dgm:prSet/>
      <dgm:spPr/>
    </dgm:pt>
    <dgm:pt modelId="{2380B081-0BF0-428B-B9B5-ABB92BD13FF2}" type="sibTrans" cxnId="{2F2012ED-26AF-40E0-8291-5480B4A0237C}">
      <dgm:prSet/>
      <dgm:spPr/>
    </dgm:pt>
    <dgm:pt modelId="{5A0688DA-5548-4CC9-97BA-BDA16080E59B}">
      <dgm:prSet phldrT="[Text]"/>
      <dgm:spPr/>
      <dgm:t>
        <a:bodyPr/>
        <a:lstStyle/>
        <a:p>
          <a:r>
            <a:rPr lang="en-US" dirty="0"/>
            <a:t>GUI</a:t>
          </a:r>
        </a:p>
      </dgm:t>
    </dgm:pt>
    <dgm:pt modelId="{6BED7DE8-1F96-4C4E-8720-CA87B1381B29}" type="parTrans" cxnId="{C3B4CF85-8DE4-49B3-B156-92F42C14A99B}">
      <dgm:prSet/>
      <dgm:spPr/>
    </dgm:pt>
    <dgm:pt modelId="{C615E67B-15A7-404E-BAB5-CD64ECC1BACD}" type="sibTrans" cxnId="{C3B4CF85-8DE4-49B3-B156-92F42C14A99B}">
      <dgm:prSet/>
      <dgm:spPr/>
    </dgm:pt>
    <dgm:pt modelId="{6064EF3E-FAA2-4B7F-8988-4C3430D7F97A}">
      <dgm:prSet phldrT="[Text]"/>
      <dgm:spPr/>
      <dgm:t>
        <a:bodyPr/>
        <a:lstStyle/>
        <a:p>
          <a:r>
            <a:rPr lang="en-US" dirty="0"/>
            <a:t>Hardware</a:t>
          </a:r>
        </a:p>
      </dgm:t>
    </dgm:pt>
    <dgm:pt modelId="{80387485-9AF7-4F96-A328-06A9BE0782D2}" type="parTrans" cxnId="{482223AB-F096-4595-ADF6-368AF9F04580}">
      <dgm:prSet/>
      <dgm:spPr/>
    </dgm:pt>
    <dgm:pt modelId="{7389472A-76BB-48D7-BE9D-3B754A0EF0B2}" type="sibTrans" cxnId="{482223AB-F096-4595-ADF6-368AF9F04580}">
      <dgm:prSet/>
      <dgm:spPr/>
    </dgm:pt>
    <dgm:pt modelId="{43D53D29-0450-4C4C-9982-760A8E869900}">
      <dgm:prSet phldrT="[Text]"/>
      <dgm:spPr/>
      <dgm:t>
        <a:bodyPr/>
        <a:lstStyle/>
        <a:p>
          <a:r>
            <a:rPr lang="en-US" dirty="0"/>
            <a:t>Software</a:t>
          </a:r>
        </a:p>
      </dgm:t>
    </dgm:pt>
    <dgm:pt modelId="{2CA4085C-F3B0-44EA-B677-9553A771BDAD}" type="parTrans" cxnId="{1D3EB617-86E0-440B-BE34-1FF7FAB6FF3F}">
      <dgm:prSet/>
      <dgm:spPr/>
    </dgm:pt>
    <dgm:pt modelId="{10D357CC-031F-4ACC-82D5-EDC341DD4909}" type="sibTrans" cxnId="{1D3EB617-86E0-440B-BE34-1FF7FAB6FF3F}">
      <dgm:prSet/>
      <dgm:spPr/>
    </dgm:pt>
    <dgm:pt modelId="{60BAA354-9560-4BD3-8CE3-138998BFB970}" type="pres">
      <dgm:prSet presAssocID="{2E97AC9B-75E5-4E10-975F-1E3E0BA17556}" presName="arrowDiagram" presStyleCnt="0">
        <dgm:presLayoutVars>
          <dgm:chMax val="5"/>
          <dgm:dir/>
          <dgm:resizeHandles val="exact"/>
        </dgm:presLayoutVars>
      </dgm:prSet>
      <dgm:spPr/>
    </dgm:pt>
    <dgm:pt modelId="{A98A11B2-533B-4038-B10E-9436E4DD31AC}" type="pres">
      <dgm:prSet presAssocID="{2E97AC9B-75E5-4E10-975F-1E3E0BA17556}" presName="arrow" presStyleLbl="bgShp" presStyleIdx="0" presStyleCnt="1"/>
      <dgm:spPr/>
    </dgm:pt>
    <dgm:pt modelId="{0D2D416C-4D63-494C-9949-145A84EF6FDC}" type="pres">
      <dgm:prSet presAssocID="{2E97AC9B-75E5-4E10-975F-1E3E0BA17556}" presName="arrowDiagram3" presStyleCnt="0"/>
      <dgm:spPr/>
    </dgm:pt>
    <dgm:pt modelId="{738E1320-34FC-4D59-915F-D6D2B8E47662}" type="pres">
      <dgm:prSet presAssocID="{89BF132B-952D-414F-AF77-2797D2FD9CF7}" presName="bullet3a" presStyleLbl="node1" presStyleIdx="0" presStyleCnt="3"/>
      <dgm:spPr/>
    </dgm:pt>
    <dgm:pt modelId="{55DF6D06-96C0-488E-9C84-C2797194DCD2}" type="pres">
      <dgm:prSet presAssocID="{89BF132B-952D-414F-AF77-2797D2FD9CF7}" presName="textBox3a" presStyleLbl="revTx" presStyleIdx="0" presStyleCnt="3">
        <dgm:presLayoutVars>
          <dgm:bulletEnabled val="1"/>
        </dgm:presLayoutVars>
      </dgm:prSet>
      <dgm:spPr/>
    </dgm:pt>
    <dgm:pt modelId="{E2095119-F99A-458A-A841-28486D579B5E}" type="pres">
      <dgm:prSet presAssocID="{577DD618-5B84-407E-99CD-3AC50EE1DA15}" presName="bullet3b" presStyleLbl="node1" presStyleIdx="1" presStyleCnt="3"/>
      <dgm:spPr/>
    </dgm:pt>
    <dgm:pt modelId="{B0E80877-70B1-43CB-9905-4F2060E0DC90}" type="pres">
      <dgm:prSet presAssocID="{577DD618-5B84-407E-99CD-3AC50EE1DA15}" presName="textBox3b" presStyleLbl="revTx" presStyleIdx="1" presStyleCnt="3">
        <dgm:presLayoutVars>
          <dgm:bulletEnabled val="1"/>
        </dgm:presLayoutVars>
      </dgm:prSet>
      <dgm:spPr/>
    </dgm:pt>
    <dgm:pt modelId="{BD150F66-7806-4484-919F-238EE08BF75E}" type="pres">
      <dgm:prSet presAssocID="{A817446B-F9B7-4EF3-A8B0-6A1709F2EF38}" presName="bullet3c" presStyleLbl="node1" presStyleIdx="2" presStyleCnt="3"/>
      <dgm:spPr/>
    </dgm:pt>
    <dgm:pt modelId="{A25FD485-305D-484E-AB70-31B298F5D97A}" type="pres">
      <dgm:prSet presAssocID="{A817446B-F9B7-4EF3-A8B0-6A1709F2EF38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3D404C7E-997D-433E-B9B4-1F2BD15DBACE}" type="presOf" srcId="{6064EF3E-FAA2-4B7F-8988-4C3430D7F97A}" destId="{A25FD485-305D-484E-AB70-31B298F5D97A}" srcOrd="0" destOrd="2" presId="urn:microsoft.com/office/officeart/2005/8/layout/arrow2"/>
    <dgm:cxn modelId="{482223AB-F096-4595-ADF6-368AF9F04580}" srcId="{A817446B-F9B7-4EF3-A8B0-6A1709F2EF38}" destId="{6064EF3E-FAA2-4B7F-8988-4C3430D7F97A}" srcOrd="1" destOrd="0" parTransId="{80387485-9AF7-4F96-A328-06A9BE0782D2}" sibTransId="{7389472A-76BB-48D7-BE9D-3B754A0EF0B2}"/>
    <dgm:cxn modelId="{9D62CD21-C183-4256-8F1B-63E449FB6082}" srcId="{2E97AC9B-75E5-4E10-975F-1E3E0BA17556}" destId="{89BF132B-952D-414F-AF77-2797D2FD9CF7}" srcOrd="0" destOrd="0" parTransId="{0C6D73C6-5EB3-4FDB-9935-CEFF29CF7E29}" sibTransId="{961C1F7E-7A4D-4D86-AD3C-D845D60998E6}"/>
    <dgm:cxn modelId="{145CB11A-8D6D-4873-9D97-6B072646B87D}" type="presOf" srcId="{5A0688DA-5548-4CC9-97BA-BDA16080E59B}" destId="{A25FD485-305D-484E-AB70-31B298F5D97A}" srcOrd="0" destOrd="4" presId="urn:microsoft.com/office/officeart/2005/8/layout/arrow2"/>
    <dgm:cxn modelId="{15A4C42A-ECA9-4611-8177-2FB87982FF6C}" type="presOf" srcId="{89BF132B-952D-414F-AF77-2797D2FD9CF7}" destId="{55DF6D06-96C0-488E-9C84-C2797194DCD2}" srcOrd="0" destOrd="0" presId="urn:microsoft.com/office/officeart/2005/8/layout/arrow2"/>
    <dgm:cxn modelId="{92478E67-F305-4546-A70D-C94F75EBC9CB}" srcId="{A817446B-F9B7-4EF3-A8B0-6A1709F2EF38}" destId="{07DBC745-68DE-4347-8342-A7948D5E2D90}" srcOrd="0" destOrd="0" parTransId="{5910D6DA-9AD7-4469-9C0A-5BFAC63AAC40}" sibTransId="{E2246C18-F332-4BB3-BF57-9A302C18361A}"/>
    <dgm:cxn modelId="{40947A86-E810-452D-8019-5EB3D9A47BB3}" type="presOf" srcId="{C74DBD48-34C2-49F3-93FE-CCF0AF31A746}" destId="{B0E80877-70B1-43CB-9905-4F2060E0DC90}" srcOrd="0" destOrd="2" presId="urn:microsoft.com/office/officeart/2005/8/layout/arrow2"/>
    <dgm:cxn modelId="{1886AC3A-0AE3-4E86-ABEE-815B2547A81D}" type="presOf" srcId="{D3A98E68-A5AF-4BEE-82DC-57F41A960878}" destId="{55DF6D06-96C0-488E-9C84-C2797194DCD2}" srcOrd="0" destOrd="1" presId="urn:microsoft.com/office/officeart/2005/8/layout/arrow2"/>
    <dgm:cxn modelId="{F79035E8-4F80-4391-8E27-2FAACB024BAE}" type="presOf" srcId="{C5255584-5368-4BAF-B5D6-84C1698D3FDB}" destId="{B0E80877-70B1-43CB-9905-4F2060E0DC90}" srcOrd="0" destOrd="1" presId="urn:microsoft.com/office/officeart/2005/8/layout/arrow2"/>
    <dgm:cxn modelId="{FC60C744-6445-46D1-BF9C-878D9B422B1F}" type="presOf" srcId="{43D53D29-0450-4C4C-9982-760A8E869900}" destId="{A25FD485-305D-484E-AB70-31B298F5D97A}" srcOrd="0" destOrd="3" presId="urn:microsoft.com/office/officeart/2005/8/layout/arrow2"/>
    <dgm:cxn modelId="{11FEDC5D-DB56-4506-A89F-DB6D42B512DD}" srcId="{577DD618-5B84-407E-99CD-3AC50EE1DA15}" destId="{C5255584-5368-4BAF-B5D6-84C1698D3FDB}" srcOrd="0" destOrd="0" parTransId="{206D8BFD-F910-41F7-A907-EF1168ED6E87}" sibTransId="{5D679CC7-5B36-4BA0-A734-583181E5EEE4}"/>
    <dgm:cxn modelId="{B2EC9C4F-8490-4E58-B580-3D0FCF5E3365}" srcId="{2E97AC9B-75E5-4E10-975F-1E3E0BA17556}" destId="{A817446B-F9B7-4EF3-A8B0-6A1709F2EF38}" srcOrd="2" destOrd="0" parTransId="{BF5C1FEA-27B8-4DA7-A49D-BCB342528094}" sibTransId="{DF885216-70EA-417D-ACF2-7CFDB2626179}"/>
    <dgm:cxn modelId="{76FBED03-4557-4187-B221-8CF480E6595E}" type="presOf" srcId="{2E97AC9B-75E5-4E10-975F-1E3E0BA17556}" destId="{60BAA354-9560-4BD3-8CE3-138998BFB970}" srcOrd="0" destOrd="0" presId="urn:microsoft.com/office/officeart/2005/8/layout/arrow2"/>
    <dgm:cxn modelId="{1D3EB617-86E0-440B-BE34-1FF7FAB6FF3F}" srcId="{A817446B-F9B7-4EF3-A8B0-6A1709F2EF38}" destId="{43D53D29-0450-4C4C-9982-760A8E869900}" srcOrd="2" destOrd="0" parTransId="{2CA4085C-F3B0-44EA-B677-9553A771BDAD}" sibTransId="{10D357CC-031F-4ACC-82D5-EDC341DD4909}"/>
    <dgm:cxn modelId="{8AB36C97-C18D-4055-B071-F4FDC0733E05}" type="presOf" srcId="{07DBC745-68DE-4347-8342-A7948D5E2D90}" destId="{A25FD485-305D-484E-AB70-31B298F5D97A}" srcOrd="0" destOrd="1" presId="urn:microsoft.com/office/officeart/2005/8/layout/arrow2"/>
    <dgm:cxn modelId="{F8F222F6-C93D-4CE4-AEFF-80274FE4689D}" srcId="{577DD618-5B84-407E-99CD-3AC50EE1DA15}" destId="{7E2C2DC0-6AF5-41F8-8380-8B230750A362}" srcOrd="2" destOrd="0" parTransId="{C9A5F778-4386-41A7-B656-F508DC00DC61}" sibTransId="{34286E7F-B5ED-484F-B7F0-3FBCEEADBD35}"/>
    <dgm:cxn modelId="{D0842879-37D5-44A5-BE72-08E1A916C26F}" type="presOf" srcId="{27F3DD86-5E86-4CAF-8643-A1962CAAA7A6}" destId="{55DF6D06-96C0-488E-9C84-C2797194DCD2}" srcOrd="0" destOrd="3" presId="urn:microsoft.com/office/officeart/2005/8/layout/arrow2"/>
    <dgm:cxn modelId="{02A580ED-A3EA-43E9-9BBC-9755C9DB38DA}" type="presOf" srcId="{577DD618-5B84-407E-99CD-3AC50EE1DA15}" destId="{B0E80877-70B1-43CB-9905-4F2060E0DC90}" srcOrd="0" destOrd="0" presId="urn:microsoft.com/office/officeart/2005/8/layout/arrow2"/>
    <dgm:cxn modelId="{CA5876EE-9448-46A7-86CA-D7323D70869A}" type="presOf" srcId="{A817446B-F9B7-4EF3-A8B0-6A1709F2EF38}" destId="{A25FD485-305D-484E-AB70-31B298F5D97A}" srcOrd="0" destOrd="0" presId="urn:microsoft.com/office/officeart/2005/8/layout/arrow2"/>
    <dgm:cxn modelId="{02A5BC13-3078-4B04-96C8-29953439AA34}" type="presOf" srcId="{A3415ED2-A4A4-4708-BF74-D4B9B17D7C2B}" destId="{B0E80877-70B1-43CB-9905-4F2060E0DC90}" srcOrd="0" destOrd="4" presId="urn:microsoft.com/office/officeart/2005/8/layout/arrow2"/>
    <dgm:cxn modelId="{0A067263-8C4A-4C0A-B173-9F68009EA4C7}" type="presOf" srcId="{7E2C2DC0-6AF5-41F8-8380-8B230750A362}" destId="{B0E80877-70B1-43CB-9905-4F2060E0DC90}" srcOrd="0" destOrd="3" presId="urn:microsoft.com/office/officeart/2005/8/layout/arrow2"/>
    <dgm:cxn modelId="{70825CCE-1FFA-4D3D-877A-D44D47517DBF}" srcId="{89BF132B-952D-414F-AF77-2797D2FD9CF7}" destId="{27F3DD86-5E86-4CAF-8643-A1962CAAA7A6}" srcOrd="2" destOrd="0" parTransId="{B6E560C1-962C-4045-8B4E-993EACE92777}" sibTransId="{5B16B7E8-C91F-4F4F-A00E-4E893B17733D}"/>
    <dgm:cxn modelId="{5A4BED6F-0A6B-4CC9-A5CF-720C92ED66E5}" srcId="{2E97AC9B-75E5-4E10-975F-1E3E0BA17556}" destId="{577DD618-5B84-407E-99CD-3AC50EE1DA15}" srcOrd="1" destOrd="0" parTransId="{70090BC4-031D-452F-A68A-ED129B2EBA8C}" sibTransId="{93B35A5D-F292-43D6-8126-165C29E55C9A}"/>
    <dgm:cxn modelId="{CF4F62C3-39B9-45DB-8645-9D3F4DEFB619}" type="presOf" srcId="{2DC4D5FF-A0DC-41D4-B937-2F1FD306E149}" destId="{55DF6D06-96C0-488E-9C84-C2797194DCD2}" srcOrd="0" destOrd="2" presId="urn:microsoft.com/office/officeart/2005/8/layout/arrow2"/>
    <dgm:cxn modelId="{6CB104C9-F6AF-4497-8598-171E00F470B4}" srcId="{577DD618-5B84-407E-99CD-3AC50EE1DA15}" destId="{C74DBD48-34C2-49F3-93FE-CCF0AF31A746}" srcOrd="1" destOrd="0" parTransId="{928458EC-EDDF-4905-B514-777EF5BE392D}" sibTransId="{86C9B109-2B4C-4C48-BDD8-BBA226A04576}"/>
    <dgm:cxn modelId="{2F2012ED-26AF-40E0-8291-5480B4A0237C}" srcId="{577DD618-5B84-407E-99CD-3AC50EE1DA15}" destId="{A3415ED2-A4A4-4708-BF74-D4B9B17D7C2B}" srcOrd="3" destOrd="0" parTransId="{67BC4879-55DF-44B4-9411-D18EC637F7A6}" sibTransId="{2380B081-0BF0-428B-B9B5-ABB92BD13FF2}"/>
    <dgm:cxn modelId="{E59D8836-8032-4B69-9062-CBE5B45ECEE7}" srcId="{89BF132B-952D-414F-AF77-2797D2FD9CF7}" destId="{D3A98E68-A5AF-4BEE-82DC-57F41A960878}" srcOrd="0" destOrd="0" parTransId="{E6E43529-94AC-414F-9BD2-2D8C2D3A0CC3}" sibTransId="{BB47FA3E-DFC5-4D3B-B19C-896278869F5A}"/>
    <dgm:cxn modelId="{C3B4CF85-8DE4-49B3-B156-92F42C14A99B}" srcId="{A817446B-F9B7-4EF3-A8B0-6A1709F2EF38}" destId="{5A0688DA-5548-4CC9-97BA-BDA16080E59B}" srcOrd="3" destOrd="0" parTransId="{6BED7DE8-1F96-4C4E-8720-CA87B1381B29}" sibTransId="{C615E67B-15A7-404E-BAB5-CD64ECC1BACD}"/>
    <dgm:cxn modelId="{0017C2A5-7A8D-457B-A1EC-3001957C5B73}" srcId="{89BF132B-952D-414F-AF77-2797D2FD9CF7}" destId="{2DC4D5FF-A0DC-41D4-B937-2F1FD306E149}" srcOrd="1" destOrd="0" parTransId="{0A9A51D9-0DCB-4A43-B332-98CAD581238D}" sibTransId="{918906F7-427A-4255-A20A-E658B11F6A3F}"/>
    <dgm:cxn modelId="{C9D536C2-0025-4604-B3CB-408747A5DB26}" type="presParOf" srcId="{60BAA354-9560-4BD3-8CE3-138998BFB970}" destId="{A98A11B2-533B-4038-B10E-9436E4DD31AC}" srcOrd="0" destOrd="0" presId="urn:microsoft.com/office/officeart/2005/8/layout/arrow2"/>
    <dgm:cxn modelId="{5ED4356C-0537-4A96-9E23-A8B0847D737E}" type="presParOf" srcId="{60BAA354-9560-4BD3-8CE3-138998BFB970}" destId="{0D2D416C-4D63-494C-9949-145A84EF6FDC}" srcOrd="1" destOrd="0" presId="urn:microsoft.com/office/officeart/2005/8/layout/arrow2"/>
    <dgm:cxn modelId="{7A5B5A4F-8E5F-478A-BB00-20D4C3568B4E}" type="presParOf" srcId="{0D2D416C-4D63-494C-9949-145A84EF6FDC}" destId="{738E1320-34FC-4D59-915F-D6D2B8E47662}" srcOrd="0" destOrd="0" presId="urn:microsoft.com/office/officeart/2005/8/layout/arrow2"/>
    <dgm:cxn modelId="{B1C1F686-08B3-4DA5-B0BB-3A53247113D4}" type="presParOf" srcId="{0D2D416C-4D63-494C-9949-145A84EF6FDC}" destId="{55DF6D06-96C0-488E-9C84-C2797194DCD2}" srcOrd="1" destOrd="0" presId="urn:microsoft.com/office/officeart/2005/8/layout/arrow2"/>
    <dgm:cxn modelId="{3E9B22B2-AA7C-4A51-BB30-E47417867014}" type="presParOf" srcId="{0D2D416C-4D63-494C-9949-145A84EF6FDC}" destId="{E2095119-F99A-458A-A841-28486D579B5E}" srcOrd="2" destOrd="0" presId="urn:microsoft.com/office/officeart/2005/8/layout/arrow2"/>
    <dgm:cxn modelId="{DA5B83F7-0FDA-4305-BBAB-1E5B5E2E7416}" type="presParOf" srcId="{0D2D416C-4D63-494C-9949-145A84EF6FDC}" destId="{B0E80877-70B1-43CB-9905-4F2060E0DC90}" srcOrd="3" destOrd="0" presId="urn:microsoft.com/office/officeart/2005/8/layout/arrow2"/>
    <dgm:cxn modelId="{86C850CE-2588-4363-9243-C55D7FCE173A}" type="presParOf" srcId="{0D2D416C-4D63-494C-9949-145A84EF6FDC}" destId="{BD150F66-7806-4484-919F-238EE08BF75E}" srcOrd="4" destOrd="0" presId="urn:microsoft.com/office/officeart/2005/8/layout/arrow2"/>
    <dgm:cxn modelId="{27B46F9D-C4CE-44C9-BB5D-A49171247800}" type="presParOf" srcId="{0D2D416C-4D63-494C-9949-145A84EF6FDC}" destId="{A25FD485-305D-484E-AB70-31B298F5D97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A11B2-533B-4038-B10E-9436E4DD31AC}">
      <dsp:nvSpPr>
        <dsp:cNvPr id="0" name=""/>
        <dsp:cNvSpPr/>
      </dsp:nvSpPr>
      <dsp:spPr>
        <a:xfrm>
          <a:off x="943263" y="0"/>
          <a:ext cx="5689419" cy="355588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E1320-34FC-4D59-915F-D6D2B8E47662}">
      <dsp:nvSpPr>
        <dsp:cNvPr id="0" name=""/>
        <dsp:cNvSpPr/>
      </dsp:nvSpPr>
      <dsp:spPr>
        <a:xfrm>
          <a:off x="1665820" y="2454273"/>
          <a:ext cx="147924" cy="1479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F6D06-96C0-488E-9C84-C2797194DCD2}">
      <dsp:nvSpPr>
        <dsp:cNvPr id="0" name=""/>
        <dsp:cNvSpPr/>
      </dsp:nvSpPr>
      <dsp:spPr>
        <a:xfrm>
          <a:off x="1739782" y="2528235"/>
          <a:ext cx="1325634" cy="1027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82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Research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PCB Design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Neural Networks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1739782" y="2528235"/>
        <a:ext cx="1325634" cy="1027651"/>
      </dsp:txXfrm>
    </dsp:sp>
    <dsp:sp modelId="{E2095119-F99A-458A-A841-28486D579B5E}">
      <dsp:nvSpPr>
        <dsp:cNvPr id="0" name=""/>
        <dsp:cNvSpPr/>
      </dsp:nvSpPr>
      <dsp:spPr>
        <a:xfrm>
          <a:off x="2971541" y="1487783"/>
          <a:ext cx="267402" cy="2674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E80877-70B1-43CB-9905-4F2060E0DC90}">
      <dsp:nvSpPr>
        <dsp:cNvPr id="0" name=""/>
        <dsp:cNvSpPr/>
      </dsp:nvSpPr>
      <dsp:spPr>
        <a:xfrm>
          <a:off x="3105243" y="1621484"/>
          <a:ext cx="1365460" cy="1934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691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Development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Raspberry Pi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Prototypes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PCB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3105243" y="1621484"/>
        <a:ext cx="1365460" cy="1934402"/>
      </dsp:txXfrm>
    </dsp:sp>
    <dsp:sp modelId="{BD150F66-7806-4484-919F-238EE08BF75E}">
      <dsp:nvSpPr>
        <dsp:cNvPr id="0" name=""/>
        <dsp:cNvSpPr/>
      </dsp:nvSpPr>
      <dsp:spPr>
        <a:xfrm>
          <a:off x="4541821" y="899639"/>
          <a:ext cx="369812" cy="3698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5FD485-305D-484E-AB70-31B298F5D97A}">
      <dsp:nvSpPr>
        <dsp:cNvPr id="0" name=""/>
        <dsp:cNvSpPr/>
      </dsp:nvSpPr>
      <dsp:spPr>
        <a:xfrm>
          <a:off x="4726727" y="1084545"/>
          <a:ext cx="1365460" cy="247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956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Testing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Audio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Hardware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Software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GUI</a:t>
          </a:r>
        </a:p>
      </dsp:txBody>
      <dsp:txXfrm>
        <a:off x="4726727" y="1084545"/>
        <a:ext cx="1365460" cy="2471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28966-5B8A-440D-A4A2-A40536E7E284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8B3F6-EE72-464A-B99B-C231E059A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77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55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03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90%</a:t>
            </a:r>
          </a:p>
          <a:p>
            <a:r>
              <a:rPr lang="en-US" dirty="0"/>
              <a:t>50%</a:t>
            </a:r>
          </a:p>
          <a:p>
            <a:r>
              <a:rPr lang="en-US" dirty="0"/>
              <a:t>35%</a:t>
            </a:r>
          </a:p>
          <a:p>
            <a:r>
              <a:rPr lang="en-US" dirty="0"/>
              <a:t>20%</a:t>
            </a:r>
          </a:p>
          <a:p>
            <a:endParaRPr lang="en-US" dirty="0"/>
          </a:p>
          <a:p>
            <a:r>
              <a:rPr lang="en-US" dirty="0"/>
              <a:t>Total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5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20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Understanding </a:t>
            </a:r>
            <a:r>
              <a:rPr lang="en-US" dirty="0" err="1"/>
              <a:t>th</a:t>
            </a:r>
            <a:r>
              <a:rPr lang="en-US" dirty="0"/>
              <a:t> </a:t>
            </a:r>
            <a:r>
              <a:rPr lang="en-US" dirty="0" err="1"/>
              <a:t>efuture</a:t>
            </a:r>
            <a:r>
              <a:rPr lang="en-US" dirty="0"/>
              <a:t> </a:t>
            </a:r>
            <a:r>
              <a:rPr lang="en-US" dirty="0" err="1"/>
              <a:t>applicaions</a:t>
            </a:r>
            <a:r>
              <a:rPr lang="en-US" dirty="0"/>
              <a:t> of the unit)  Rather than ASICs we’re using a budget friendly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72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Ouur</a:t>
            </a:r>
            <a:r>
              <a:rPr lang="en-US" dirty="0"/>
              <a:t> workflow 3 step process</a:t>
            </a:r>
          </a:p>
          <a:p>
            <a:r>
              <a:rPr lang="en-US" dirty="0"/>
              <a:t>Not </a:t>
            </a:r>
            <a:r>
              <a:rPr lang="en-US" dirty="0" err="1"/>
              <a:t>nknowing</a:t>
            </a:r>
            <a:r>
              <a:rPr lang="en-US" dirty="0"/>
              <a:t> drones big pic, tech </a:t>
            </a:r>
            <a:r>
              <a:rPr lang="en-US" dirty="0" err="1"/>
              <a:t>nical</a:t>
            </a:r>
            <a:r>
              <a:rPr lang="en-US" dirty="0"/>
              <a:t> details, detail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54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Imagine what</a:t>
            </a:r>
            <a:r>
              <a:rPr lang="en-US" baseline="0" dirty="0"/>
              <a:t> if this was simple, what if we could automate </a:t>
            </a:r>
            <a:r>
              <a:rPr lang="en-US" baseline="0"/>
              <a:t>this process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(the faster we can get images to </a:t>
            </a:r>
            <a:r>
              <a:rPr lang="en-US" baseline="0" dirty="0" err="1"/>
              <a:t>gnd</a:t>
            </a:r>
            <a:r>
              <a:rPr lang="en-US" baseline="0" dirty="0"/>
              <a:t> control  the faster we can begin </a:t>
            </a:r>
            <a:r>
              <a:rPr lang="en-US" baseline="0" dirty="0" err="1"/>
              <a:t>nprocessing</a:t>
            </a:r>
            <a:endParaRPr lang="en-US" dirty="0"/>
          </a:p>
          <a:p>
            <a:r>
              <a:rPr lang="en-US" dirty="0"/>
              <a:t>More efficient were simple. How would that look like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28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be using a Raspberry </a:t>
            </a:r>
            <a:r>
              <a:rPr lang="en-US" dirty="0" err="1"/>
              <a:t>pI</a:t>
            </a:r>
            <a:r>
              <a:rPr lang="en-US" dirty="0"/>
              <a:t>, this will run a</a:t>
            </a:r>
            <a:r>
              <a:rPr lang="en-US" baseline="0" dirty="0"/>
              <a:t> GUI application </a:t>
            </a:r>
          </a:p>
          <a:p>
            <a:endParaRPr lang="en-US" baseline="0" dirty="0"/>
          </a:p>
          <a:p>
            <a:r>
              <a:rPr lang="en-US" baseline="0" dirty="0"/>
              <a:t>Communications, I2c and choice</a:t>
            </a:r>
          </a:p>
          <a:p>
            <a:r>
              <a:rPr lang="en-US" baseline="0" dirty="0"/>
              <a:t>For the data we need. </a:t>
            </a:r>
          </a:p>
          <a:p>
            <a:r>
              <a:rPr lang="en-US" dirty="0"/>
              <a:t>DB9 on the PC transfers 1 bit at a time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Raspberry pi -&gt; GUI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9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off of </a:t>
            </a:r>
            <a:r>
              <a:rPr lang="en-US" dirty="0" err="1"/>
              <a:t>Debian</a:t>
            </a:r>
            <a:r>
              <a:rPr lang="en-US" dirty="0"/>
              <a:t> </a:t>
            </a:r>
            <a:r>
              <a:rPr lang="en-US" dirty="0" err="1"/>
              <a:t>jessie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35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transmitted</a:t>
            </a:r>
            <a:r>
              <a:rPr lang="en-US" baseline="0" dirty="0"/>
              <a:t> with timing</a:t>
            </a:r>
          </a:p>
          <a:p>
            <a:r>
              <a:rPr lang="en-US" baseline="0" dirty="0" err="1"/>
              <a:t>Asyn</a:t>
            </a:r>
            <a:r>
              <a:rPr lang="en-US" baseline="0" dirty="0"/>
              <a:t>, </a:t>
            </a:r>
            <a:r>
              <a:rPr lang="en-US" baseline="0" dirty="0" err="1"/>
              <a:t>timig</a:t>
            </a:r>
            <a:r>
              <a:rPr lang="en-US" baseline="0" dirty="0"/>
              <a:t> is relative to the start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85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8B3F6-EE72-464A-B99B-C231E059AF4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2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/>
              <a:pPr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99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733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078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3416" y="1562102"/>
            <a:ext cx="6143384" cy="4381500"/>
          </a:xfrm>
        </p:spPr>
        <p:txBody>
          <a:bodyPr>
            <a:noAutofit/>
          </a:bodyPr>
          <a:lstStyle>
            <a:lvl1pPr marL="231770" indent="-231770"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buClr>
                <a:schemeClr val="bg1">
                  <a:lumMod val="75000"/>
                </a:schemeClr>
              </a:buClr>
              <a:defRPr sz="1100">
                <a:latin typeface="+mj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tx2"/>
                </a:solidFill>
                <a:latin typeface="Franklin Gothic Medium" pitchFamily="34" charset="0"/>
              </a:defRPr>
            </a:lvl1pPr>
          </a:lstStyle>
          <a:p>
            <a:fld id="{F5B7371F-B25E-42BE-91F9-DCD17E1CF49D}" type="slidenum">
              <a:rPr lang="en-US" smtClean="0">
                <a:solidFill>
                  <a:srgbClr val="006BB5"/>
                </a:solidFill>
              </a:rPr>
              <a:pPr/>
              <a:t>‹#›</a:t>
            </a:fld>
            <a:endParaRPr lang="en-US" dirty="0">
              <a:solidFill>
                <a:srgbClr val="006BB5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343630" y="1580001"/>
            <a:ext cx="0" cy="4367717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085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912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92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608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18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1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88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87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001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smtClean="0"/>
              <a:pPr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47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62" r:id="rId12"/>
  </p:sldLayoutIdLst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3: </a:t>
            </a:r>
            <a:r>
              <a:rPr lang="en-US" dirty="0" err="1"/>
              <a:t>DeepGate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b="21040"/>
          <a:stretch/>
        </p:blipFill>
        <p:spPr>
          <a:xfrm>
            <a:off x="0" y="-1"/>
            <a:ext cx="9141714" cy="4377792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Lindsay Davis, EE</a:t>
            </a:r>
          </a:p>
          <a:p>
            <a:r>
              <a:rPr lang="en-US" dirty="0"/>
              <a:t>Estella Gong, </a:t>
            </a:r>
            <a:r>
              <a:rPr lang="en-US" dirty="0" err="1"/>
              <a:t>CpE</a:t>
            </a:r>
            <a:endParaRPr lang="en-US" dirty="0"/>
          </a:p>
          <a:p>
            <a:r>
              <a:rPr lang="en-US" dirty="0"/>
              <a:t>Michael Lopez, EE</a:t>
            </a:r>
          </a:p>
          <a:p>
            <a:r>
              <a:rPr lang="en-US" dirty="0"/>
              <a:t>Cedric </a:t>
            </a:r>
            <a:r>
              <a:rPr lang="en-US" dirty="0" err="1"/>
              <a:t>Orban</a:t>
            </a:r>
            <a:r>
              <a:rPr lang="en-US" dirty="0"/>
              <a:t>, EE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21" y="4960138"/>
            <a:ext cx="1675993" cy="11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0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Network Architecture – Overview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28650" y="1451464"/>
            <a:ext cx="8080066" cy="5228474"/>
            <a:chOff x="628650" y="1451464"/>
            <a:chExt cx="8080066" cy="52284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7900" y="2022213"/>
              <a:ext cx="4648200" cy="46577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37424" y="1451464"/>
              <a:ext cx="1429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Input layer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49070" y="1451464"/>
              <a:ext cx="16678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Hidden layer(s)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87464" y="1451464"/>
              <a:ext cx="16678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Output layer</a:t>
              </a:r>
            </a:p>
          </p:txBody>
        </p:sp>
        <p:sp>
          <p:nvSpPr>
            <p:cNvPr id="8" name="Right Brace 7"/>
            <p:cNvSpPr/>
            <p:nvPr/>
          </p:nvSpPr>
          <p:spPr>
            <a:xfrm rot="16200000">
              <a:off x="2440793" y="1627903"/>
              <a:ext cx="310476" cy="696262"/>
            </a:xfrm>
            <a:prstGeom prst="rightBrace">
              <a:avLst>
                <a:gd name="adj1" fmla="val 36834"/>
                <a:gd name="adj2" fmla="val 50000"/>
              </a:avLst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Brace 8"/>
            <p:cNvSpPr/>
            <p:nvPr/>
          </p:nvSpPr>
          <p:spPr>
            <a:xfrm rot="16200000">
              <a:off x="6392731" y="1627902"/>
              <a:ext cx="310476" cy="696262"/>
            </a:xfrm>
            <a:prstGeom prst="rightBrace">
              <a:avLst>
                <a:gd name="adj1" fmla="val 36834"/>
                <a:gd name="adj2" fmla="val 50000"/>
              </a:avLst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Brace 9"/>
            <p:cNvSpPr/>
            <p:nvPr/>
          </p:nvSpPr>
          <p:spPr>
            <a:xfrm rot="16200000">
              <a:off x="4471983" y="715790"/>
              <a:ext cx="310476" cy="2520485"/>
            </a:xfrm>
            <a:prstGeom prst="rightBrace">
              <a:avLst>
                <a:gd name="adj1" fmla="val 36834"/>
                <a:gd name="adj2" fmla="val 50000"/>
              </a:avLst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650" y="4166409"/>
              <a:ext cx="1170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Data in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38063" y="4166409"/>
              <a:ext cx="1170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Data out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529078" y="4331411"/>
              <a:ext cx="81669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21371" y="4351075"/>
              <a:ext cx="81669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265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Network Architecture –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Input layer: 20,000 nodes representing speech sample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Number of hidden layers: ???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Size of hidden layers: ???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Output layer: 14 nodes representing our each word in our vocabulary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456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Network Architecture –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Nodes will be represented by an 8-bit number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Weights will store a 3-bit number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Activation function will be approximated via a combinational approximation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Number and size of hidden layers limited by FPGA plus SDRAM storage</a:t>
            </a:r>
          </a:p>
        </p:txBody>
      </p:sp>
    </p:spTree>
    <p:extLst>
      <p:ext uri="{BB962C8B-B14F-4D97-AF65-F5344CB8AC3E}">
        <p14:creationId xmlns:p14="http://schemas.microsoft.com/office/powerpoint/2010/main" val="716380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1955591" y="1549974"/>
            <a:ext cx="6179572" cy="5143500"/>
            <a:chOff x="1994920" y="1490981"/>
            <a:chExt cx="6179572" cy="5143500"/>
          </a:xfrm>
        </p:grpSpPr>
        <p:sp>
          <p:nvSpPr>
            <p:cNvPr id="32" name="Rectangle 31"/>
            <p:cNvSpPr/>
            <p:nvPr/>
          </p:nvSpPr>
          <p:spPr>
            <a:xfrm>
              <a:off x="5431292" y="4348481"/>
              <a:ext cx="914400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Generate Examples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94920" y="1490981"/>
              <a:ext cx="3436372" cy="5143500"/>
              <a:chOff x="1994920" y="1490981"/>
              <a:chExt cx="3436372" cy="514350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459492" y="1490981"/>
                <a:ext cx="2971800" cy="4229100"/>
                <a:chOff x="2459492" y="301277"/>
                <a:chExt cx="2971800" cy="4229100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2459492" y="3158777"/>
                  <a:ext cx="914400" cy="9144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/>
                    <a:t>Classifier</a:t>
                  </a:r>
                </a:p>
              </p:txBody>
            </p:sp>
            <p:cxnSp>
              <p:nvCxnSpPr>
                <p:cNvPr id="8" name="Straight Arrow Connector 7"/>
                <p:cNvCxnSpPr/>
                <p:nvPr/>
              </p:nvCxnSpPr>
              <p:spPr>
                <a:xfrm flipH="1">
                  <a:off x="3373892" y="3615977"/>
                  <a:ext cx="45720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4974092" y="3617204"/>
                  <a:ext cx="45720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" name="Flowchart: Decision 18"/>
                <p:cNvSpPr/>
                <p:nvPr/>
              </p:nvSpPr>
              <p:spPr>
                <a:xfrm>
                  <a:off x="3831092" y="3044477"/>
                  <a:ext cx="1143000" cy="1143000"/>
                </a:xfrm>
                <a:prstGeom prst="flowChartDecision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Mode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3961998" y="1672877"/>
                  <a:ext cx="914400" cy="9144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/>
                    <a:t>Digital Signal Processing</a:t>
                  </a: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3954626" y="301277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/>
                    <a:t>Await Speech</a:t>
                  </a:r>
                </a:p>
              </p:txBody>
            </p:sp>
            <p:cxnSp>
              <p:nvCxnSpPr>
                <p:cNvPr id="25" name="Straight Arrow Connector 24"/>
                <p:cNvCxnSpPr/>
                <p:nvPr/>
              </p:nvCxnSpPr>
              <p:spPr>
                <a:xfrm flipH="1">
                  <a:off x="4411826" y="1215677"/>
                  <a:ext cx="7372" cy="4572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H="1">
                  <a:off x="4408140" y="2587277"/>
                  <a:ext cx="7372" cy="4572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H="1">
                  <a:off x="2909320" y="4073177"/>
                  <a:ext cx="7372" cy="4572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Oval 30"/>
              <p:cNvSpPr/>
              <p:nvPr/>
            </p:nvSpPr>
            <p:spPr>
              <a:xfrm>
                <a:off x="2452120" y="572008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Obtain Result</a:t>
                </a: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1994920" y="6177281"/>
                <a:ext cx="4572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994920" y="1948181"/>
                <a:ext cx="0" cy="42291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>
                <a:endCxn id="23" idx="2"/>
              </p:cNvCxnSpPr>
              <p:nvPr/>
            </p:nvCxnSpPr>
            <p:spPr>
              <a:xfrm>
                <a:off x="1994920" y="1948181"/>
                <a:ext cx="195970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Arrow Connector 42"/>
            <p:cNvCxnSpPr/>
            <p:nvPr/>
          </p:nvCxnSpPr>
          <p:spPr>
            <a:xfrm>
              <a:off x="6345692" y="4809531"/>
              <a:ext cx="457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7260092" y="3891281"/>
              <a:ext cx="7372" cy="457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6802892" y="4348481"/>
              <a:ext cx="914400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Train Network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877149" y="3427384"/>
              <a:ext cx="765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Ground Truth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7717292" y="4805681"/>
              <a:ext cx="457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8174492" y="1948181"/>
              <a:ext cx="0" cy="2857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>
              <a:off x="4876399" y="1948181"/>
              <a:ext cx="329809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/>
              <a:t>Information Pipeline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an FPGA?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Low-power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Reconfigurable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Can be tuned to a specific application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Relatively Unexplored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961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a Xilinx Spartan-6?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Free-to-use development environment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Same chip found in our development board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Quad-flat package (QFP)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Low cost</a:t>
            </a:r>
          </a:p>
        </p:txBody>
      </p:sp>
    </p:spTree>
    <p:extLst>
      <p:ext uri="{BB962C8B-B14F-4D97-AF65-F5344CB8AC3E}">
        <p14:creationId xmlns:p14="http://schemas.microsoft.com/office/powerpoint/2010/main" val="3832379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Firmware Constraints &amp; Characteristics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Flexibility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Memory Size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FPGA Size</a:t>
            </a:r>
          </a:p>
        </p:txBody>
      </p:sp>
    </p:spTree>
    <p:extLst>
      <p:ext uri="{BB962C8B-B14F-4D97-AF65-F5344CB8AC3E}">
        <p14:creationId xmlns:p14="http://schemas.microsoft.com/office/powerpoint/2010/main" val="3493077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85725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Architecture Overview – Processing Unit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321" y="1851423"/>
            <a:ext cx="3958183" cy="4563773"/>
          </a:xfrm>
        </p:spPr>
      </p:pic>
    </p:spTree>
    <p:extLst>
      <p:ext uri="{BB962C8B-B14F-4D97-AF65-F5344CB8AC3E}">
        <p14:creationId xmlns:p14="http://schemas.microsoft.com/office/powerpoint/2010/main" val="3595392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994172"/>
          </a:xfrm>
        </p:spPr>
        <p:txBody>
          <a:bodyPr/>
          <a:lstStyle/>
          <a:p>
            <a:r>
              <a:rPr lang="en-US" dirty="0"/>
              <a:t>Architecture Overview – Tile Layout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38" y="1852314"/>
            <a:ext cx="4830119" cy="4354277"/>
          </a:xfrm>
        </p:spPr>
      </p:pic>
    </p:spTree>
    <p:extLst>
      <p:ext uri="{BB962C8B-B14F-4D97-AF65-F5344CB8AC3E}">
        <p14:creationId xmlns:p14="http://schemas.microsoft.com/office/powerpoint/2010/main" val="3145912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857251"/>
            <a:ext cx="7886700" cy="994172"/>
          </a:xfrm>
        </p:spPr>
        <p:txBody>
          <a:bodyPr/>
          <a:lstStyle/>
          <a:p>
            <a:r>
              <a:rPr lang="en-US" dirty="0"/>
              <a:t>Architecture Overview – Overall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02" y="1851423"/>
            <a:ext cx="5734193" cy="4394364"/>
          </a:xfrm>
        </p:spPr>
      </p:pic>
    </p:spTree>
    <p:extLst>
      <p:ext uri="{BB962C8B-B14F-4D97-AF65-F5344CB8AC3E}">
        <p14:creationId xmlns:p14="http://schemas.microsoft.com/office/powerpoint/2010/main" val="247357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 &amp; Responsibilities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Lindsay Davis (P),  Cedric </a:t>
            </a:r>
            <a:r>
              <a:rPr lang="en-US" dirty="0" err="1"/>
              <a:t>Orban</a:t>
            </a:r>
            <a:r>
              <a:rPr lang="en-US" dirty="0"/>
              <a:t> (S)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PCB Design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Hardware Interface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Estella Gong (P), Michael Lopez-</a:t>
            </a:r>
            <a:r>
              <a:rPr lang="en-US" dirty="0" err="1"/>
              <a:t>Brau</a:t>
            </a:r>
            <a:r>
              <a:rPr lang="en-US" dirty="0"/>
              <a:t> (S)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User Interfaces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Systems Integration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Michael Lopez-</a:t>
            </a:r>
            <a:r>
              <a:rPr lang="en-US" dirty="0" err="1"/>
              <a:t>Brau</a:t>
            </a:r>
            <a:r>
              <a:rPr lang="en-US" dirty="0"/>
              <a:t> (P), Estella Gong (S)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Pre-Processing Algorithms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Deep Learning Algorithms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Cedric </a:t>
            </a:r>
            <a:r>
              <a:rPr lang="en-US" dirty="0" err="1"/>
              <a:t>Orban</a:t>
            </a:r>
            <a:r>
              <a:rPr lang="en-US" dirty="0"/>
              <a:t> (P), Lindsay Davis (S)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FPGA Firmware Programming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Hardware Integration &amp; Communication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611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Firmware Difficulties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High logic resource utilization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Low-end FPGA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Debugging is complex</a:t>
            </a:r>
          </a:p>
        </p:txBody>
      </p:sp>
    </p:spTree>
    <p:extLst>
      <p:ext uri="{BB962C8B-B14F-4D97-AF65-F5344CB8AC3E}">
        <p14:creationId xmlns:p14="http://schemas.microsoft.com/office/powerpoint/2010/main" val="1521704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Real-Time Speech Recognition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High SPI Bus Data Rate (20 MB/s)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Comparable GFLOPS/Watt/$</a:t>
            </a:r>
          </a:p>
        </p:txBody>
      </p:sp>
    </p:spTree>
    <p:extLst>
      <p:ext uri="{BB962C8B-B14F-4D97-AF65-F5344CB8AC3E}">
        <p14:creationId xmlns:p14="http://schemas.microsoft.com/office/powerpoint/2010/main" val="1287653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PCB Design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63504"/>
          </a:xfrm>
        </p:spPr>
        <p:txBody>
          <a:bodyPr/>
          <a:lstStyle/>
          <a:p>
            <a:r>
              <a:rPr lang="en-US" dirty="0"/>
              <a:t>Through-hole </a:t>
            </a:r>
            <a:r>
              <a:rPr lang="en-US" dirty="0" err="1"/>
              <a:t>v.s</a:t>
            </a:r>
            <a:r>
              <a:rPr lang="en-US" dirty="0"/>
              <a:t>. Surface mount</a:t>
            </a:r>
          </a:p>
          <a:p>
            <a:r>
              <a:rPr lang="en-US" dirty="0"/>
              <a:t>Daughter board to the Raspberry Pi</a:t>
            </a:r>
          </a:p>
          <a:p>
            <a:r>
              <a:rPr lang="en-US" dirty="0"/>
              <a:t>Modular system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37" y="3230420"/>
            <a:ext cx="3292609" cy="2259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7097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- Overview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50" y="1836965"/>
            <a:ext cx="5672301" cy="40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48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– Voltage Regulators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4521590"/>
            <a:ext cx="7886700" cy="13818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650" y="215772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Decoupling capacitors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Four voltage regulators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5V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3.3V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2.5V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1.2V</a:t>
            </a:r>
          </a:p>
        </p:txBody>
      </p:sp>
    </p:spTree>
    <p:extLst>
      <p:ext uri="{BB962C8B-B14F-4D97-AF65-F5344CB8AC3E}">
        <p14:creationId xmlns:p14="http://schemas.microsoft.com/office/powerpoint/2010/main" val="1016078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Table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156" y="1948457"/>
            <a:ext cx="6563544" cy="378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41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JTAG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Needed to program the FPGA</a:t>
            </a:r>
          </a:p>
          <a:p>
            <a:r>
              <a:rPr lang="en-US" dirty="0"/>
              <a:t>No programming the module unlike a microcontroller</a:t>
            </a:r>
          </a:p>
          <a:p>
            <a:r>
              <a:rPr lang="en-US" dirty="0"/>
              <a:t>Surface mount and small</a:t>
            </a:r>
          </a:p>
          <a:p>
            <a:r>
              <a:rPr lang="en-US" dirty="0"/>
              <a:t>Predesigned FPGA programming module</a:t>
            </a:r>
          </a:p>
          <a:p>
            <a:r>
              <a:rPr lang="en-US" dirty="0"/>
              <a:t>Micro </a:t>
            </a:r>
            <a:r>
              <a:rPr lang="en-US" dirty="0" err="1"/>
              <a:t>usb</a:t>
            </a:r>
            <a:r>
              <a:rPr lang="en-US" dirty="0"/>
              <a:t> input from PC</a:t>
            </a:r>
          </a:p>
          <a:p>
            <a:r>
              <a:rPr lang="en-US" dirty="0"/>
              <a:t>Microcontroller needs clock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623" y="857251"/>
            <a:ext cx="2604407" cy="2180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845" t="50608" r="5345" b="1958"/>
          <a:stretch/>
        </p:blipFill>
        <p:spPr>
          <a:xfrm>
            <a:off x="5745737" y="3542820"/>
            <a:ext cx="2841651" cy="21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90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Microphone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USB microphone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Connected to one of the Raspberry Pi USB ports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Receives analog audio signals and converts to digital audio file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digital file is transferred through USB port to the Raspberry Pi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502" t="23046" r="-1328" b="635"/>
          <a:stretch/>
        </p:blipFill>
        <p:spPr>
          <a:xfrm>
            <a:off x="3336792" y="4384201"/>
            <a:ext cx="2332554" cy="1859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1270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LED Bank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LED</a:t>
            </a:r>
          </a:p>
          <a:p>
            <a:pPr lvl="1"/>
            <a:r>
              <a:rPr lang="en-US" dirty="0"/>
              <a:t>Blue/ White</a:t>
            </a:r>
          </a:p>
          <a:p>
            <a:pPr lvl="1"/>
            <a:r>
              <a:rPr lang="en-US" dirty="0"/>
              <a:t>1206 pad size </a:t>
            </a:r>
          </a:p>
          <a:p>
            <a:pPr lvl="1"/>
            <a:r>
              <a:rPr lang="en-US" dirty="0"/>
              <a:t>Brighter</a:t>
            </a:r>
          </a:p>
          <a:p>
            <a:r>
              <a:rPr lang="en-US" dirty="0"/>
              <a:t>Board LED</a:t>
            </a:r>
          </a:p>
          <a:p>
            <a:pPr lvl="1"/>
            <a:r>
              <a:rPr lang="en-US" dirty="0"/>
              <a:t>Reset switch LED</a:t>
            </a:r>
          </a:p>
          <a:p>
            <a:pPr lvl="1"/>
            <a:r>
              <a:rPr lang="en-US" dirty="0"/>
              <a:t>On LED</a:t>
            </a:r>
          </a:p>
          <a:p>
            <a:pPr lvl="1"/>
            <a:r>
              <a:rPr lang="en-US" dirty="0"/>
              <a:t>Programming LED</a:t>
            </a:r>
          </a:p>
          <a:p>
            <a:pPr lvl="1"/>
            <a:r>
              <a:rPr lang="en-US" dirty="0"/>
              <a:t>Smaller</a:t>
            </a:r>
          </a:p>
          <a:p>
            <a:pPr lvl="1"/>
            <a:r>
              <a:rPr lang="en-US" dirty="0"/>
              <a:t>Green/ Red</a:t>
            </a:r>
          </a:p>
          <a:p>
            <a:r>
              <a:rPr lang="en-US" dirty="0"/>
              <a:t>Resistor bank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486" y="1041667"/>
            <a:ext cx="4033004" cy="4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62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368" r="9091" b="472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664199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2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Raspberry 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286000"/>
            <a:ext cx="4550112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PC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>
                <a:solidFill>
                  <a:srgbClr val="000000"/>
                </a:solidFill>
              </a:rPr>
              <a:t>  Raspberry Pi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 Advantages: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Smaller, more compact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Faster data transfer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Switching from DB9 to using the SPI Bus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A lot of included features </a:t>
            </a:r>
          </a:p>
        </p:txBody>
      </p:sp>
    </p:spTree>
    <p:extLst>
      <p:ext uri="{BB962C8B-B14F-4D97-AF65-F5344CB8AC3E}">
        <p14:creationId xmlns:p14="http://schemas.microsoft.com/office/powerpoint/2010/main" val="2108578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990601"/>
            <a:ext cx="7514035" cy="1314449"/>
          </a:xfrm>
        </p:spPr>
        <p:txBody>
          <a:bodyPr>
            <a:normAutofit/>
          </a:bodyPr>
          <a:lstStyle/>
          <a:p>
            <a:r>
              <a:rPr lang="en-US" sz="3000" dirty="0"/>
              <a:t>FPGA Implementation of NN for Speech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954" y="2305050"/>
            <a:ext cx="7590497" cy="289560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Motivation</a:t>
            </a:r>
          </a:p>
          <a:p>
            <a:pPr algn="ctr"/>
            <a:r>
              <a:rPr lang="en-US" sz="3000" dirty="0"/>
              <a:t>Utilizing innovative, unconventional hardware for speech recognition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3000" dirty="0"/>
              <a:t> </a:t>
            </a:r>
            <a:r>
              <a:rPr lang="en-US" sz="2400" dirty="0"/>
              <a:t>Active research area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2400" dirty="0"/>
              <a:t> Utilizes our skills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2400" dirty="0"/>
              <a:t> Pursue technical interests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310897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raspb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6797" y="2286000"/>
            <a:ext cx="3522723" cy="29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5" y="585216"/>
            <a:ext cx="7418069" cy="1499616"/>
          </a:xfrm>
        </p:spPr>
        <p:txBody>
          <a:bodyPr>
            <a:normAutofit/>
          </a:bodyPr>
          <a:lstStyle/>
          <a:p>
            <a:r>
              <a:rPr lang="en-US" dirty="0"/>
              <a:t>Operating System: </a:t>
            </a:r>
            <a:r>
              <a:rPr lang="en-US" dirty="0" err="1"/>
              <a:t>Raspbian</a:t>
            </a:r>
            <a:r>
              <a:rPr lang="en-US" dirty="0"/>
              <a:t> Jessie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286000"/>
            <a:ext cx="3566160" cy="402336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Standard OS for Raspberry Pi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Highly Documented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Linux Based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 Ability to enable SPI Communication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76796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Serial Communication - SPI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SPI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Synchronous interface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Supports chain of multiple devices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Fast data rates (20MHZ) and more on FPGA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RS232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Asynchronous Interface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Standard serial communication on Windows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Typically done between 2 devices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Ranges from 100 to 20k baud, typically slower</a:t>
            </a:r>
          </a:p>
        </p:txBody>
      </p:sp>
    </p:spTree>
    <p:extLst>
      <p:ext uri="{BB962C8B-B14F-4D97-AF65-F5344CB8AC3E}">
        <p14:creationId xmlns:p14="http://schemas.microsoft.com/office/powerpoint/2010/main" val="1392437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 </a:t>
            </a:r>
            <a:r>
              <a:rPr lang="en-US" dirty="0" err="1"/>
              <a:t>FrameWork</a:t>
            </a:r>
            <a:r>
              <a:rPr lang="en-US" dirty="0"/>
              <a:t> – </a:t>
            </a:r>
            <a:r>
              <a:rPr lang="en-US" dirty="0" err="1"/>
              <a:t>Qt</a:t>
            </a:r>
            <a:r>
              <a:rPr lang="en-US" dirty="0"/>
              <a:t> Creator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Microsoft Visual Studio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Community edition is Open Source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Supports C++, MFC (Windows only)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No standard built- in GUI library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err="1"/>
              <a:t>Qt</a:t>
            </a:r>
            <a:r>
              <a:rPr lang="en-US" b="1" dirty="0"/>
              <a:t> Creator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Supports C++ and Python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Recommended for designing GUI’s for the Raspberry Pi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Cross Platform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Wide selection of libraries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1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 Test UI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21065" y="2209125"/>
            <a:ext cx="3461922" cy="3335139"/>
            <a:chOff x="3160294" y="2586789"/>
            <a:chExt cx="5426243" cy="3942347"/>
          </a:xfrm>
        </p:grpSpPr>
        <p:sp>
          <p:nvSpPr>
            <p:cNvPr id="5" name="Rounded Rectangle 4"/>
            <p:cNvSpPr/>
            <p:nvPr/>
          </p:nvSpPr>
          <p:spPr>
            <a:xfrm>
              <a:off x="4439653" y="2586789"/>
              <a:ext cx="2526631" cy="1034716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Home/Default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638173" y="4267200"/>
              <a:ext cx="2129590" cy="902368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Speech Recognition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60294" y="5626768"/>
              <a:ext cx="2129590" cy="902368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Integer Recognition Mode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56947" y="5626768"/>
              <a:ext cx="2129590" cy="902368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Cardinal Direction Mode</a:t>
              </a:r>
            </a:p>
          </p:txBody>
        </p:sp>
        <p:cxnSp>
          <p:nvCxnSpPr>
            <p:cNvPr id="9" name="Straight Arrow Connector 8"/>
            <p:cNvCxnSpPr>
              <a:stCxn id="5" idx="2"/>
              <a:endCxn id="6" idx="0"/>
            </p:cNvCxnSpPr>
            <p:nvPr/>
          </p:nvCxnSpPr>
          <p:spPr>
            <a:xfrm flipH="1">
              <a:off x="5702968" y="3621505"/>
              <a:ext cx="1" cy="645695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6" idx="1"/>
              <a:endCxn id="7" idx="0"/>
            </p:cNvCxnSpPr>
            <p:nvPr/>
          </p:nvCxnSpPr>
          <p:spPr>
            <a:xfrm flipH="1">
              <a:off x="4225089" y="4718384"/>
              <a:ext cx="413084" cy="908384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6" idx="3"/>
              <a:endCxn id="8" idx="0"/>
            </p:cNvCxnSpPr>
            <p:nvPr/>
          </p:nvCxnSpPr>
          <p:spPr>
            <a:xfrm>
              <a:off x="6767763" y="4718384"/>
              <a:ext cx="753979" cy="908384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5008970" y="2014917"/>
            <a:ext cx="3414839" cy="3738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104678" y="2708754"/>
            <a:ext cx="906308" cy="3398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Record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04678" y="3379281"/>
            <a:ext cx="906308" cy="3398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Train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104678" y="4066980"/>
            <a:ext cx="906308" cy="3398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Test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49857" y="2605573"/>
            <a:ext cx="1517257" cy="24357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30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dirty="0"/>
              <a:t>Current Status - Testing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3862"/>
          <a:stretch/>
        </p:blipFill>
        <p:spPr>
          <a:xfrm>
            <a:off x="953076" y="2192942"/>
            <a:ext cx="7105074" cy="405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854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dirty="0"/>
              <a:t>Financing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145235"/>
              </p:ext>
            </p:extLst>
          </p:nvPr>
        </p:nvGraphicFramePr>
        <p:xfrm>
          <a:off x="582799" y="2465157"/>
          <a:ext cx="2589278" cy="7315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294639">
                  <a:extLst>
                    <a:ext uri="{9D8B030D-6E8A-4147-A177-3AD203B41FA5}">
                      <a16:colId xmlns:a16="http://schemas.microsoft.com/office/drawing/2014/main" val="3399566744"/>
                    </a:ext>
                  </a:extLst>
                </a:gridCol>
                <a:gridCol w="1294639">
                  <a:extLst>
                    <a:ext uri="{9D8B030D-6E8A-4147-A177-3AD203B41FA5}">
                      <a16:colId xmlns:a16="http://schemas.microsoft.com/office/drawing/2014/main" val="556907691"/>
                    </a:ext>
                  </a:extLst>
                </a:gridCol>
              </a:tblGrid>
              <a:tr h="365598">
                <a:tc>
                  <a:txBody>
                    <a:bodyPr/>
                    <a:lstStyle/>
                    <a:p>
                      <a:r>
                        <a:rPr lang="en-US" dirty="0"/>
                        <a:t>Sponsor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981541"/>
                  </a:ext>
                </a:extLst>
              </a:tr>
              <a:tr h="365598">
                <a:tc>
                  <a:txBody>
                    <a:bodyPr/>
                    <a:lstStyle/>
                    <a:p>
                      <a:r>
                        <a:rPr lang="en-US" dirty="0" err="1"/>
                        <a:t>SoarTech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419346"/>
                  </a:ext>
                </a:extLst>
              </a:tr>
            </a:tbl>
          </a:graphicData>
        </a:graphic>
      </p:graphicFrame>
      <p:pic>
        <p:nvPicPr>
          <p:cNvPr id="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41" y="3682198"/>
            <a:ext cx="1675993" cy="11479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997" y="1104044"/>
            <a:ext cx="5672518" cy="51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49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234694629"/>
              </p:ext>
            </p:extLst>
          </p:nvPr>
        </p:nvGraphicFramePr>
        <p:xfrm>
          <a:off x="906716" y="753035"/>
          <a:ext cx="7691718" cy="5417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807092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Group 3</a:t>
            </a:r>
          </a:p>
        </p:txBody>
      </p:sp>
    </p:spTree>
    <p:extLst>
      <p:ext uri="{BB962C8B-B14F-4D97-AF65-F5344CB8AC3E}">
        <p14:creationId xmlns:p14="http://schemas.microsoft.com/office/powerpoint/2010/main" val="650060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Microsoft Catapult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 “Moonshot project”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 Using hardware not affected by decreasing improvement as predicted by Moore’s Law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 Huge Success – Enhanced Bing and Azure Products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1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Google Tensor Processing Unit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Custom ASICs for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628422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i="1" dirty="0"/>
              <a:t>“I think a lot of people don’t know what FPGAs are capable of.” </a:t>
            </a:r>
            <a:br>
              <a:rPr lang="en-US" i="1" dirty="0"/>
            </a:br>
            <a:r>
              <a:rPr lang="en-US" dirty="0"/>
              <a:t>– Derek </a:t>
            </a:r>
            <a:r>
              <a:rPr lang="en-US" dirty="0" err="1"/>
              <a:t>Chiou</a:t>
            </a:r>
            <a:r>
              <a:rPr lang="en-US" dirty="0"/>
              <a:t>, Head of Microsoft Azure Cloud Silicon Team</a:t>
            </a:r>
          </a:p>
          <a:p>
            <a:pPr marL="0" indent="0" algn="ctr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Process speech audio data fast enough for real-time recognition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Implement deep neural network algorithm on a low cost FPGA (&lt;$100)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Implement Serial communication Protocol with a high data transfer Rate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Implement GUI to allow for testing Integer and Cardinal Direction speech recognition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Minimize power consumption on PCB (&lt;10 W)</a:t>
            </a:r>
          </a:p>
        </p:txBody>
      </p:sp>
    </p:spTree>
    <p:extLst>
      <p:ext uri="{BB962C8B-B14F-4D97-AF65-F5344CB8AC3E}">
        <p14:creationId xmlns:p14="http://schemas.microsoft.com/office/powerpoint/2010/main" val="1016211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5463313"/>
              </p:ext>
            </p:extLst>
          </p:nvPr>
        </p:nvGraphicFramePr>
        <p:xfrm>
          <a:off x="767953" y="2032908"/>
          <a:ext cx="7575947" cy="3555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8770698" y="5723751"/>
            <a:ext cx="26000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chemeClr val="bg1">
                    <a:lumMod val="95000"/>
                  </a:schemeClr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274248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Task Breakdown</a:t>
            </a: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2656515"/>
            <a:ext cx="5613527" cy="2935081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988" y="3298667"/>
            <a:ext cx="1734568" cy="151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14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5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dirty="0"/>
              <a:t>System Block Diagram</a:t>
            </a:r>
          </a:p>
        </p:txBody>
      </p:sp>
      <p:pic>
        <p:nvPicPr>
          <p:cNvPr id="16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67" y="1780248"/>
            <a:ext cx="6563712" cy="478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00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Classification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Dynamic Time Warping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Hidden Markov Models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Feedforward (Deep) Neural Networks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Convolutional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10183547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868</Words>
  <Application>Microsoft Office PowerPoint</Application>
  <PresentationFormat>On-screen Show (4:3)</PresentationFormat>
  <Paragraphs>258</Paragraphs>
  <Slides>37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Franklin Gothic Medium</vt:lpstr>
      <vt:lpstr>Tw Cen MT</vt:lpstr>
      <vt:lpstr>Tw Cen MT Condensed</vt:lpstr>
      <vt:lpstr>Wingdings</vt:lpstr>
      <vt:lpstr>Wingdings 3</vt:lpstr>
      <vt:lpstr>Integral</vt:lpstr>
      <vt:lpstr>Group 3: DeepGate</vt:lpstr>
      <vt:lpstr>Roles &amp; Responsibilities</vt:lpstr>
      <vt:lpstr>FPGA Implementation of NN for Speech Recognition</vt:lpstr>
      <vt:lpstr>Similar Projects</vt:lpstr>
      <vt:lpstr>Goals and Objectives</vt:lpstr>
      <vt:lpstr>Approach</vt:lpstr>
      <vt:lpstr>System Task Breakdown</vt:lpstr>
      <vt:lpstr>System Block Diagram</vt:lpstr>
      <vt:lpstr>Classification System</vt:lpstr>
      <vt:lpstr>Network Architecture – Overview</vt:lpstr>
      <vt:lpstr>Network Architecture – Parameters</vt:lpstr>
      <vt:lpstr>Network Architecture – Limitations</vt:lpstr>
      <vt:lpstr>Information Pipeline</vt:lpstr>
      <vt:lpstr>Why Use an FPGA?</vt:lpstr>
      <vt:lpstr>Why use a Xilinx Spartan-6?</vt:lpstr>
      <vt:lpstr>Firmware Constraints &amp; Characteristics</vt:lpstr>
      <vt:lpstr>Architecture Overview – Processing Unit</vt:lpstr>
      <vt:lpstr>Architecture Overview – Tile Layout</vt:lpstr>
      <vt:lpstr>Architecture Overview – Overall</vt:lpstr>
      <vt:lpstr>Firmware Difficulties</vt:lpstr>
      <vt:lpstr>Performance Targets</vt:lpstr>
      <vt:lpstr>PCB Design  </vt:lpstr>
      <vt:lpstr>Power - Overview </vt:lpstr>
      <vt:lpstr>Power – Voltage Regulators</vt:lpstr>
      <vt:lpstr>Component Table</vt:lpstr>
      <vt:lpstr>JTAG </vt:lpstr>
      <vt:lpstr>Microphone </vt:lpstr>
      <vt:lpstr>LED Bank</vt:lpstr>
      <vt:lpstr>Raspberry Pi</vt:lpstr>
      <vt:lpstr>Operating System: Raspbian Jessie</vt:lpstr>
      <vt:lpstr>Serial Communication - SPI</vt:lpstr>
      <vt:lpstr>UI FrameWork – Qt Creator</vt:lpstr>
      <vt:lpstr>GUI Test UI</vt:lpstr>
      <vt:lpstr>Current Status - Testing</vt:lpstr>
      <vt:lpstr>Financing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2016-08-19T11:59:58Z</dcterms:created>
  <dcterms:modified xsi:type="dcterms:W3CDTF">2017-02-10T03:24:11Z</dcterms:modified>
</cp:coreProperties>
</file>